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Quattrocento Sans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QuattrocentoSans-regular.fntdata"/><Relationship Id="rId14" Type="http://schemas.openxmlformats.org/officeDocument/2006/relationships/slide" Target="slides/slide10.xml"/><Relationship Id="rId17" Type="http://schemas.openxmlformats.org/officeDocument/2006/relationships/font" Target="fonts/QuattrocentoSans-italic.fntdata"/><Relationship Id="rId16" Type="http://schemas.openxmlformats.org/officeDocument/2006/relationships/font" Target="fonts/Quattrocento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Quattrocento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a3e0f2d167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3a3e0f2d167_1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a3e0f2d16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g3a3e0f2d167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a3e0f2d167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g3a3e0f2d167_1_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a3e0f2d16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3a3e0f2d167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a3e0f2d167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3a3e0f2d167_1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/>
          <p:nvPr>
            <p:ph idx="2" type="pic"/>
          </p:nvPr>
        </p:nvSpPr>
        <p:spPr>
          <a:xfrm>
            <a:off x="6426200" y="1595337"/>
            <a:ext cx="5765800" cy="320903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/>
          <p:nvPr>
            <p:ph idx="2" type="pic"/>
          </p:nvPr>
        </p:nvSpPr>
        <p:spPr>
          <a:xfrm>
            <a:off x="9163057" y="1209306"/>
            <a:ext cx="3028945" cy="426821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Title and Content">
  <p:cSld name="10_Title and Conte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and Content">
  <p:cSld name="14_Title and Conte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3"/>
          <p:cNvSpPr/>
          <p:nvPr>
            <p:ph idx="2" type="pic"/>
          </p:nvPr>
        </p:nvSpPr>
        <p:spPr>
          <a:xfrm>
            <a:off x="1469985" y="-1"/>
            <a:ext cx="9325017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_Title and Content">
  <p:cSld name="29_Title and Conte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/>
          <p:nvPr/>
        </p:nvSpPr>
        <p:spPr>
          <a:xfrm>
            <a:off x="6096000" y="-1004"/>
            <a:ext cx="6096000" cy="5682915"/>
          </a:xfrm>
          <a:custGeom>
            <a:rect b="b" l="l" r="r" t="t"/>
            <a:pathLst>
              <a:path extrusionOk="0" h="5682914" w="6096000">
                <a:moveTo>
                  <a:pt x="1420729" y="0"/>
                </a:moveTo>
                <a:lnTo>
                  <a:pt x="6096000" y="0"/>
                </a:lnTo>
                <a:lnTo>
                  <a:pt x="6096000" y="5682914"/>
                </a:lnTo>
                <a:lnTo>
                  <a:pt x="0" y="568291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17500" sx="102000" rotWithShape="0" algn="ctr" sy="102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14"/>
          <p:cNvSpPr/>
          <p:nvPr>
            <p:ph idx="2" type="pic"/>
          </p:nvPr>
        </p:nvSpPr>
        <p:spPr>
          <a:xfrm>
            <a:off x="6096000" y="-1006"/>
            <a:ext cx="6096000" cy="568291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itle and Content">
  <p:cSld name="11_Title and Conte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5"/>
          <p:cNvSpPr/>
          <p:nvPr>
            <p:ph idx="2" type="pic"/>
          </p:nvPr>
        </p:nvSpPr>
        <p:spPr>
          <a:xfrm>
            <a:off x="6212843" y="687668"/>
            <a:ext cx="4023183" cy="3632029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15"/>
          <p:cNvSpPr/>
          <p:nvPr>
            <p:ph idx="3" type="pic"/>
          </p:nvPr>
        </p:nvSpPr>
        <p:spPr>
          <a:xfrm>
            <a:off x="8825236" y="1745161"/>
            <a:ext cx="3366765" cy="4482872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>
            <p:ph idx="2" type="pic"/>
          </p:nvPr>
        </p:nvSpPr>
        <p:spPr>
          <a:xfrm>
            <a:off x="6807200" y="0"/>
            <a:ext cx="5384800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>
            <p:ph idx="2" type="pic"/>
          </p:nvPr>
        </p:nvSpPr>
        <p:spPr>
          <a:xfrm>
            <a:off x="699687" y="1620162"/>
            <a:ext cx="4963696" cy="354755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and Content">
  <p:cSld name="3_Title and Conten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/>
          <p:nvPr>
            <p:ph idx="2" type="pic"/>
          </p:nvPr>
        </p:nvSpPr>
        <p:spPr>
          <a:xfrm>
            <a:off x="5267598" y="1508373"/>
            <a:ext cx="2461489" cy="2082681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5"/>
          <p:cNvSpPr/>
          <p:nvPr>
            <p:ph idx="3" type="pic"/>
          </p:nvPr>
        </p:nvSpPr>
        <p:spPr>
          <a:xfrm>
            <a:off x="5267598" y="3800225"/>
            <a:ext cx="2461489" cy="208268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and Content">
  <p:cSld name="16_Title and Conten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/>
          <p:nvPr/>
        </p:nvSpPr>
        <p:spPr>
          <a:xfrm>
            <a:off x="7347169" y="0"/>
            <a:ext cx="4844833" cy="6858000"/>
          </a:xfrm>
          <a:custGeom>
            <a:rect b="b" l="l" r="r" t="t"/>
            <a:pathLst>
              <a:path extrusionOk="0" h="6858000" w="4844833">
                <a:moveTo>
                  <a:pt x="1714500" y="0"/>
                </a:moveTo>
                <a:lnTo>
                  <a:pt x="4844833" y="0"/>
                </a:lnTo>
                <a:lnTo>
                  <a:pt x="48448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6"/>
          <p:cNvSpPr/>
          <p:nvPr>
            <p:ph idx="2" type="pic"/>
          </p:nvPr>
        </p:nvSpPr>
        <p:spPr>
          <a:xfrm>
            <a:off x="6280367" y="1389859"/>
            <a:ext cx="5029200" cy="2311516"/>
          </a:xfrm>
          <a:prstGeom prst="parallelogram">
            <a:avLst>
              <a:gd fmla="val 25000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Title and Content">
  <p:cSld name="13_Title and Conten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and Content">
  <p:cSld name="5_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>
            <p:ph idx="2" type="pic"/>
          </p:nvPr>
        </p:nvSpPr>
        <p:spPr>
          <a:xfrm>
            <a:off x="5844764" y="2"/>
            <a:ext cx="6347237" cy="685799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Title and Content">
  <p:cSld name="9_Title and Conten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itle and Content">
  <p:cSld name="6_Title and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/>
          <p:nvPr>
            <p:ph idx="2" type="pic"/>
          </p:nvPr>
        </p:nvSpPr>
        <p:spPr>
          <a:xfrm>
            <a:off x="5034748" y="3219235"/>
            <a:ext cx="7157253" cy="240686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yassinelar/Fifa-22-data-analysis" TargetMode="External"/><Relationship Id="rId4" Type="http://schemas.openxmlformats.org/officeDocument/2006/relationships/hyperlink" Target="https://www.youtube.com/watch?v=anEoBZkZRHA" TargetMode="External"/><Relationship Id="rId5" Type="http://schemas.openxmlformats.org/officeDocument/2006/relationships/hyperlink" Target="https://chatgpt.com" TargetMode="External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8.jpg"/><Relationship Id="rId5" Type="http://schemas.openxmlformats.org/officeDocument/2006/relationships/hyperlink" Target="https://github.com/Sahaar34/CS401-Project" TargetMode="External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/>
          <p:nvPr/>
        </p:nvSpPr>
        <p:spPr>
          <a:xfrm>
            <a:off x="7897906" y="0"/>
            <a:ext cx="4294091" cy="5432612"/>
          </a:xfrm>
          <a:custGeom>
            <a:rect b="b" l="l" r="r" t="t"/>
            <a:pathLst>
              <a:path extrusionOk="0" h="5886422" w="4502381">
                <a:moveTo>
                  <a:pt x="2850264" y="0"/>
                </a:moveTo>
                <a:lnTo>
                  <a:pt x="4502381" y="0"/>
                </a:lnTo>
                <a:lnTo>
                  <a:pt x="4502381" y="4563298"/>
                </a:lnTo>
                <a:lnTo>
                  <a:pt x="3861711" y="5886422"/>
                </a:lnTo>
                <a:lnTo>
                  <a:pt x="0" y="588642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13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16"/>
          <p:cNvSpPr/>
          <p:nvPr/>
        </p:nvSpPr>
        <p:spPr>
          <a:xfrm>
            <a:off x="2" y="2174370"/>
            <a:ext cx="3747415" cy="4683631"/>
          </a:xfrm>
          <a:custGeom>
            <a:rect b="b" l="l" r="r" t="t"/>
            <a:pathLst>
              <a:path extrusionOk="0" h="4683630" w="3747415">
                <a:moveTo>
                  <a:pt x="0" y="0"/>
                </a:moveTo>
                <a:lnTo>
                  <a:pt x="3747415" y="0"/>
                </a:lnTo>
                <a:lnTo>
                  <a:pt x="1902158" y="4683630"/>
                </a:lnTo>
                <a:lnTo>
                  <a:pt x="0" y="4683630"/>
                </a:lnTo>
                <a:close/>
              </a:path>
            </a:pathLst>
          </a:custGeom>
          <a:solidFill>
            <a:srgbClr val="F2F2F2">
              <a:alpha val="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1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6"/>
          <p:cNvSpPr/>
          <p:nvPr/>
        </p:nvSpPr>
        <p:spPr>
          <a:xfrm>
            <a:off x="6934200" y="4555314"/>
            <a:ext cx="1206501" cy="2302687"/>
          </a:xfrm>
          <a:prstGeom prst="parallelogram">
            <a:avLst>
              <a:gd fmla="val 89062" name="adj"/>
            </a:avLst>
          </a:prstGeom>
          <a:solidFill>
            <a:schemeClr val="accent1"/>
          </a:solidFill>
          <a:ln>
            <a:noFill/>
          </a:ln>
          <a:effectLst>
            <a:outerShdw blurRad="317500" sx="102000" rotWithShape="0" algn="ctr" sy="102000">
              <a:srgbClr val="000000">
                <a:alpha val="4784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1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16"/>
          <p:cNvSpPr txBox="1"/>
          <p:nvPr/>
        </p:nvSpPr>
        <p:spPr>
          <a:xfrm>
            <a:off x="270125" y="1732875"/>
            <a:ext cx="68712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66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FIFA 202</a:t>
            </a:r>
            <a:r>
              <a:rPr b="1" lang="en-IN" sz="6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 Winners</a:t>
            </a:r>
            <a:endParaRPr b="1" sz="6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6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By: Sahar Karimi</a:t>
            </a:r>
            <a:endParaRPr b="1" sz="6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48" name="Google Shape;48;p16"/>
          <p:cNvPicPr preferRelativeResize="0"/>
          <p:nvPr/>
        </p:nvPicPr>
        <p:blipFill rotWithShape="1">
          <a:blip r:embed="rId3">
            <a:alphaModFix/>
          </a:blip>
          <a:srcRect b="12395" l="15711" r="0" t="0"/>
          <a:stretch/>
        </p:blipFill>
        <p:spPr>
          <a:xfrm>
            <a:off x="7194225" y="1939625"/>
            <a:ext cx="4526099" cy="261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/>
        </p:nvSpPr>
        <p:spPr>
          <a:xfrm>
            <a:off x="1022752" y="2485312"/>
            <a:ext cx="464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4" name="Google Shape;124;p25"/>
          <p:cNvSpPr txBox="1"/>
          <p:nvPr/>
        </p:nvSpPr>
        <p:spPr>
          <a:xfrm>
            <a:off x="209600" y="820050"/>
            <a:ext cx="10965600" cy="62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Sources: </a:t>
            </a:r>
            <a:endParaRPr b="1" sz="4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https://github.com/yassinelar/Fifa-22-data-analysis</a:t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https://www.youtube.com/watch?v=anEoBZkZRHA</a:t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https://chatgpt.com</a:t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25" name="Google Shape;125;p25"/>
          <p:cNvGrpSpPr/>
          <p:nvPr/>
        </p:nvGrpSpPr>
        <p:grpSpPr>
          <a:xfrm>
            <a:off x="0" y="1"/>
            <a:ext cx="1918300" cy="912755"/>
            <a:chOff x="0" y="1"/>
            <a:chExt cx="1918300" cy="912755"/>
          </a:xfrm>
        </p:grpSpPr>
        <p:sp>
          <p:nvSpPr>
            <p:cNvPr id="126" name="Google Shape;126;p25"/>
            <p:cNvSpPr/>
            <p:nvPr/>
          </p:nvSpPr>
          <p:spPr>
            <a:xfrm>
              <a:off x="0" y="1"/>
              <a:ext cx="1653610" cy="912755"/>
            </a:xfrm>
            <a:custGeom>
              <a:rect b="b" l="l" r="r" t="t"/>
              <a:pathLst>
                <a:path extrusionOk="0" h="912755" w="1653610">
                  <a:moveTo>
                    <a:pt x="0" y="0"/>
                  </a:moveTo>
                  <a:lnTo>
                    <a:pt x="1653610" y="0"/>
                  </a:lnTo>
                  <a:lnTo>
                    <a:pt x="1288955" y="912755"/>
                  </a:lnTo>
                  <a:lnTo>
                    <a:pt x="0" y="91275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7500" sx="102000" rotWithShape="0" algn="ctr" sy="102000">
                <a:srgbClr val="000000">
                  <a:alpha val="2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25"/>
            <p:cNvSpPr/>
            <p:nvPr/>
          </p:nvSpPr>
          <p:spPr>
            <a:xfrm>
              <a:off x="1520751" y="1"/>
              <a:ext cx="397549" cy="687667"/>
            </a:xfrm>
            <a:custGeom>
              <a:rect b="b" l="l" r="r" t="t"/>
              <a:pathLst>
                <a:path extrusionOk="0" h="687667" w="397549">
                  <a:moveTo>
                    <a:pt x="285469" y="0"/>
                  </a:moveTo>
                  <a:lnTo>
                    <a:pt x="397549" y="0"/>
                  </a:lnTo>
                  <a:lnTo>
                    <a:pt x="112080" y="687667"/>
                  </a:lnTo>
                  <a:lnTo>
                    <a:pt x="0" y="6876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317500" sx="102000" rotWithShape="0" algn="ctr" sy="102000">
                <a:srgbClr val="000000">
                  <a:alpha val="4784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2025 FIFA Club World Cup - Wikipedia" id="128" name="Google Shape;128;p2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66774" y="96840"/>
              <a:ext cx="719076" cy="71907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trophy on a pedestal in front of a stadium&#10;&#10;AI-generated content may be incorrect." id="53" name="Google Shape;53;p1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1367" r="21368" t="0"/>
          <a:stretch/>
        </p:blipFill>
        <p:spPr>
          <a:xfrm>
            <a:off x="6807200" y="0"/>
            <a:ext cx="53848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7"/>
          <p:cNvSpPr/>
          <p:nvPr/>
        </p:nvSpPr>
        <p:spPr>
          <a:xfrm>
            <a:off x="434185" y="2942876"/>
            <a:ext cx="7290292" cy="2762924"/>
          </a:xfrm>
          <a:prstGeom prst="parallelogram">
            <a:avLst>
              <a:gd fmla="val 21281" name="adj"/>
            </a:avLst>
          </a:prstGeom>
          <a:solidFill>
            <a:srgbClr val="F2F2F2">
              <a:alpha val="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1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7"/>
          <p:cNvSpPr txBox="1"/>
          <p:nvPr/>
        </p:nvSpPr>
        <p:spPr>
          <a:xfrm>
            <a:off x="434175" y="2216124"/>
            <a:ext cx="62712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2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FIFA Club World Cup is an annual international football competition featuring top club teams from each continent, </a:t>
            </a:r>
            <a:r>
              <a:rPr b="1" i="0" lang="en-IN" sz="2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and to determin</a:t>
            </a: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 </a:t>
            </a:r>
            <a:r>
              <a:rPr b="1" i="0" lang="en-IN" sz="2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world’s best club team. The winning team takes home a </a:t>
            </a: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golden</a:t>
            </a:r>
            <a:r>
              <a:rPr b="1" i="0" lang="en-IN" sz="2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trophy </a:t>
            </a:r>
            <a:endParaRPr b="1" i="0" sz="22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6" name="Google Shape;56;p17"/>
          <p:cNvSpPr txBox="1"/>
          <p:nvPr/>
        </p:nvSpPr>
        <p:spPr>
          <a:xfrm>
            <a:off x="1775425" y="1280577"/>
            <a:ext cx="4216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40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Introduction</a:t>
            </a:r>
            <a:endParaRPr sz="4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8"/>
          <p:cNvSpPr txBox="1"/>
          <p:nvPr/>
        </p:nvSpPr>
        <p:spPr>
          <a:xfrm>
            <a:off x="4927500" y="206475"/>
            <a:ext cx="233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Purpose </a:t>
            </a:r>
            <a:endParaRPr b="1" sz="4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2" name="Google Shape;62;p18"/>
          <p:cNvSpPr txBox="1"/>
          <p:nvPr/>
        </p:nvSpPr>
        <p:spPr>
          <a:xfrm>
            <a:off x="349425" y="1022175"/>
            <a:ext cx="11548800" cy="51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purpose of this project is to predict which team is most likely to win the 2026 FIFA World Cup using real match data.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project: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Helps soccer fans understand team strength</a:t>
            </a:r>
            <a:b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Helps us </a:t>
            </a: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understand</a:t>
            </a: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how data and Python can make real predictions</a:t>
            </a:r>
            <a:b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Quattrocento Sans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Gives people an easy way to compare teams instead of guessing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Why I thought of this idea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 enjoy soccer, and I wanted a fun project that would also teach me important software engineering skills, such as data analysis, data cleaning, prediction logic, and system design </a:t>
            </a: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skills</a:t>
            </a: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 txBox="1"/>
          <p:nvPr/>
        </p:nvSpPr>
        <p:spPr>
          <a:xfrm>
            <a:off x="732625" y="206475"/>
            <a:ext cx="10914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Problem </a:t>
            </a: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Definition</a:t>
            </a: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&amp; </a:t>
            </a: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Stakeholders</a:t>
            </a: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b="1" sz="4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8" name="Google Shape;68;p19"/>
          <p:cNvSpPr txBox="1"/>
          <p:nvPr/>
        </p:nvSpPr>
        <p:spPr>
          <a:xfrm>
            <a:off x="858175" y="1022175"/>
            <a:ext cx="10663500" cy="57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Who has a stake in this solution?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Soccer fans who want to know how strong teams really are.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Sports analysts looking for data patterns.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Sports bettors who bet on winning team. 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scientists/researchers working on predictive models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Some Unknowns in the Problem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Quattrocento Sans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New players joining before 2026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Quattrocento Sans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Injuries that change team performance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Why the problem can be solved with software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Quattrocento Sans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Match outcomes can be measured.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Quattrocento Sans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Wins and win rates can be calculated.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Quattrocento Sans"/>
              <a:buChar char="●"/>
            </a:pPr>
            <a:r>
              <a:rPr b="1" lang="en-IN" sz="2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Patterns can be represented in charts, tables, and flow diagrams</a:t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/>
          <p:nvPr/>
        </p:nvSpPr>
        <p:spPr>
          <a:xfrm>
            <a:off x="732625" y="206475"/>
            <a:ext cx="10914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Frameworks</a:t>
            </a:r>
            <a:endParaRPr b="1" sz="4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4" name="Google Shape;74;p20"/>
          <p:cNvSpPr txBox="1"/>
          <p:nvPr/>
        </p:nvSpPr>
        <p:spPr>
          <a:xfrm>
            <a:off x="822150" y="2307300"/>
            <a:ext cx="32790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-J</a:t>
            </a:r>
            <a:r>
              <a:rPr b="1" lang="en-IN" sz="2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upyter</a:t>
            </a:r>
            <a:r>
              <a:rPr b="1" lang="en-IN" sz="2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Notebook</a:t>
            </a:r>
            <a:endParaRPr b="1" sz="2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IN" sz="2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 Python </a:t>
            </a:r>
            <a:endParaRPr b="1" sz="2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 Kaggle</a:t>
            </a:r>
            <a:endParaRPr b="1" sz="2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-Github </a:t>
            </a:r>
            <a:endParaRPr b="1" sz="2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-Vscode </a:t>
            </a:r>
            <a:endParaRPr b="1" sz="2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75" name="Google Shape;7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2680" y="3974400"/>
            <a:ext cx="5584545" cy="263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0250" y="840837"/>
            <a:ext cx="2911425" cy="291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2100" y="1022175"/>
            <a:ext cx="3026650" cy="2582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91975" y="4022450"/>
            <a:ext cx="2582275" cy="258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/>
          <p:nvPr/>
        </p:nvSpPr>
        <p:spPr>
          <a:xfrm>
            <a:off x="0" y="1523999"/>
            <a:ext cx="12192000" cy="4785359"/>
          </a:xfrm>
          <a:prstGeom prst="rect">
            <a:avLst/>
          </a:prstGeom>
          <a:solidFill>
            <a:srgbClr val="F2F2F2">
              <a:alpha val="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21"/>
          <p:cNvSpPr/>
          <p:nvPr/>
        </p:nvSpPr>
        <p:spPr>
          <a:xfrm rot="10800000">
            <a:off x="11228045" y="5896616"/>
            <a:ext cx="961384" cy="961384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  <a:effectLst>
            <a:outerShdw blurRad="50800" rotWithShape="0" algn="br" dir="135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21"/>
          <p:cNvSpPr txBox="1"/>
          <p:nvPr/>
        </p:nvSpPr>
        <p:spPr>
          <a:xfrm>
            <a:off x="0" y="343834"/>
            <a:ext cx="12192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 Set Information</a:t>
            </a:r>
            <a:endParaRPr sz="4000"/>
          </a:p>
        </p:txBody>
      </p:sp>
      <p:pic>
        <p:nvPicPr>
          <p:cNvPr id="86" name="Google Shape;86;p21" title="Screenshot 2025-12-02 at 10.23.15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13" y="1156800"/>
            <a:ext cx="5831726" cy="3143676"/>
          </a:xfrm>
          <a:prstGeom prst="rect">
            <a:avLst/>
          </a:prstGeom>
          <a:solidFill>
            <a:srgbClr val="F2F2F2">
              <a:alpha val="9800"/>
            </a:srgbClr>
          </a:solidFill>
          <a:ln>
            <a:noFill/>
          </a:ln>
        </p:spPr>
      </p:pic>
      <p:sp>
        <p:nvSpPr>
          <p:cNvPr id="87" name="Google Shape;87;p21"/>
          <p:cNvSpPr txBox="1"/>
          <p:nvPr/>
        </p:nvSpPr>
        <p:spPr>
          <a:xfrm>
            <a:off x="331850" y="4300475"/>
            <a:ext cx="48273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3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recent_wc_matches.csv</a:t>
            </a:r>
            <a:endParaRPr b="1" sz="3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88" name="Google Shape;88;p21" title="Screenshot 2025-12-02 at 10.25.05 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9575" y="3429000"/>
            <a:ext cx="5164607" cy="3143674"/>
          </a:xfrm>
          <a:prstGeom prst="rect">
            <a:avLst/>
          </a:prstGeom>
          <a:solidFill>
            <a:srgbClr val="F2F2F2">
              <a:alpha val="9800"/>
            </a:srgbClr>
          </a:solidFill>
          <a:ln>
            <a:noFill/>
          </a:ln>
        </p:spPr>
      </p:pic>
      <p:sp>
        <p:nvSpPr>
          <p:cNvPr id="89" name="Google Shape;89;p21"/>
          <p:cNvSpPr txBox="1"/>
          <p:nvPr/>
        </p:nvSpPr>
        <p:spPr>
          <a:xfrm>
            <a:off x="5938850" y="2636775"/>
            <a:ext cx="60126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IN" sz="3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worldcup_predictor_teams.csv</a:t>
            </a:r>
            <a:endParaRPr b="1" sz="31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/>
        </p:nvSpPr>
        <p:spPr>
          <a:xfrm>
            <a:off x="3744750" y="259325"/>
            <a:ext cx="552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System Design </a:t>
            </a:r>
            <a:endParaRPr b="1" sz="4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5" name="Google Shape;95;p22"/>
          <p:cNvSpPr txBox="1"/>
          <p:nvPr/>
        </p:nvSpPr>
        <p:spPr>
          <a:xfrm>
            <a:off x="160150" y="1017625"/>
            <a:ext cx="6279900" cy="6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AutoNum type="arabicPeriod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Load the dataset</a:t>
            </a:r>
            <a:b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	- r</a:t>
            </a: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ecent_wc_matches.csv</a:t>
            </a:r>
            <a:b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	- </a:t>
            </a: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worldcup_predictor_teams.csv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AutoNum type="arabicPeriod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Clean Data</a:t>
            </a:r>
            <a:b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	- Remove spaces</a:t>
            </a:r>
            <a:b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	- Convert team names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AutoNum type="arabicPeriod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Analyze team performance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Count team wins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Count total matches played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Calculate win rate = wins ÷ matches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AutoNum type="arabicPeriod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Rank teams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Highest win rate = strongest team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Count total matches played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Calculate win rate = wins ÷ matches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6" name="Google Shape;96;p22"/>
          <p:cNvSpPr txBox="1"/>
          <p:nvPr/>
        </p:nvSpPr>
        <p:spPr>
          <a:xfrm>
            <a:off x="6028875" y="2151500"/>
            <a:ext cx="5600100" cy="27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5.) Winners 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Team with the highest win rate  becomes the predicted 2026 winner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Results After Program Runs </a:t>
            </a:r>
            <a:b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predictions_2026.csv</a:t>
            </a:r>
            <a:b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predictions_2026_full.csv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football ball in a net&#10;&#10;AI-generated content may be incorrect." id="97" name="Google Shape;97;p2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00" l="-375" r="6496" t="-100"/>
          <a:stretch/>
        </p:blipFill>
        <p:spPr>
          <a:xfrm>
            <a:off x="10406800" y="1"/>
            <a:ext cx="1785201" cy="2377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3" title="Screenshot 2025-12-02 at 10.41.37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0100" y="1066900"/>
            <a:ext cx="4745825" cy="45742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3"/>
          <p:cNvSpPr txBox="1"/>
          <p:nvPr/>
        </p:nvSpPr>
        <p:spPr>
          <a:xfrm>
            <a:off x="3994800" y="215100"/>
            <a:ext cx="4202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Final Predictions </a:t>
            </a:r>
            <a:endParaRPr b="1" sz="4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4" name="Google Shape;104;p23"/>
          <p:cNvSpPr txBox="1"/>
          <p:nvPr/>
        </p:nvSpPr>
        <p:spPr>
          <a:xfrm>
            <a:off x="221600" y="1302225"/>
            <a:ext cx="6918000" cy="49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ranked list of all 2026 World Cup teams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Their total wins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Total matches played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Calculated win rate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Quattrocento Sans"/>
              <a:buChar char="-"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Final predicted winner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Why this matters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-Demonstrates how real world systems make predictions.</a:t>
            </a:r>
            <a:b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1" lang="en-IN" sz="2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 Shows practical use of Python, data processing, and software engineering principles.</a:t>
            </a:r>
            <a:endParaRPr b="1" sz="22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/>
          <p:nvPr/>
        </p:nvSpPr>
        <p:spPr>
          <a:xfrm>
            <a:off x="8224435" y="3114121"/>
            <a:ext cx="1099800" cy="1753800"/>
          </a:xfrm>
          <a:prstGeom prst="parallelogram">
            <a:avLst>
              <a:gd fmla="val 4637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24"/>
          <p:cNvSpPr/>
          <p:nvPr/>
        </p:nvSpPr>
        <p:spPr>
          <a:xfrm>
            <a:off x="9189352" y="2381710"/>
            <a:ext cx="926100" cy="1397700"/>
          </a:xfrm>
          <a:prstGeom prst="parallelogram">
            <a:avLst>
              <a:gd fmla="val 42846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group of men playing football&#10;&#10;AI-generated content may be incorrect." id="111" name="Google Shape;111;p2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438" l="33489" r="5040" t="0"/>
          <a:stretch/>
        </p:blipFill>
        <p:spPr>
          <a:xfrm>
            <a:off x="6212843" y="687668"/>
            <a:ext cx="4023182" cy="36320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football ball in a net&#10;&#10;AI-generated content may be incorrect." id="112" name="Google Shape;112;p24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100" l="-375" r="6496" t="-100"/>
          <a:stretch/>
        </p:blipFill>
        <p:spPr>
          <a:xfrm>
            <a:off x="8825236" y="1745161"/>
            <a:ext cx="3366766" cy="448287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4"/>
          <p:cNvSpPr txBox="1"/>
          <p:nvPr/>
        </p:nvSpPr>
        <p:spPr>
          <a:xfrm>
            <a:off x="1022752" y="2485312"/>
            <a:ext cx="464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4" name="Google Shape;114;p24"/>
          <p:cNvSpPr txBox="1"/>
          <p:nvPr/>
        </p:nvSpPr>
        <p:spPr>
          <a:xfrm>
            <a:off x="393000" y="2024700"/>
            <a:ext cx="5703000" cy="237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Link To Github: </a:t>
            </a:r>
            <a:r>
              <a:rPr b="1" lang="en-IN" sz="3600" u="sng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https://github.com/Sahaar34/CS401-Project</a:t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15" name="Google Shape;115;p24"/>
          <p:cNvGrpSpPr/>
          <p:nvPr/>
        </p:nvGrpSpPr>
        <p:grpSpPr>
          <a:xfrm>
            <a:off x="0" y="1"/>
            <a:ext cx="1918300" cy="912755"/>
            <a:chOff x="0" y="1"/>
            <a:chExt cx="1918300" cy="912755"/>
          </a:xfrm>
        </p:grpSpPr>
        <p:sp>
          <p:nvSpPr>
            <p:cNvPr id="116" name="Google Shape;116;p24"/>
            <p:cNvSpPr/>
            <p:nvPr/>
          </p:nvSpPr>
          <p:spPr>
            <a:xfrm>
              <a:off x="0" y="1"/>
              <a:ext cx="1653610" cy="912755"/>
            </a:xfrm>
            <a:custGeom>
              <a:rect b="b" l="l" r="r" t="t"/>
              <a:pathLst>
                <a:path extrusionOk="0" h="912755" w="1653610">
                  <a:moveTo>
                    <a:pt x="0" y="0"/>
                  </a:moveTo>
                  <a:lnTo>
                    <a:pt x="1653610" y="0"/>
                  </a:lnTo>
                  <a:lnTo>
                    <a:pt x="1288955" y="912755"/>
                  </a:lnTo>
                  <a:lnTo>
                    <a:pt x="0" y="91275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317500" sx="102000" rotWithShape="0" algn="ctr" sy="102000">
                <a:srgbClr val="000000">
                  <a:alpha val="2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4"/>
            <p:cNvSpPr/>
            <p:nvPr/>
          </p:nvSpPr>
          <p:spPr>
            <a:xfrm>
              <a:off x="1520751" y="1"/>
              <a:ext cx="397549" cy="687667"/>
            </a:xfrm>
            <a:custGeom>
              <a:rect b="b" l="l" r="r" t="t"/>
              <a:pathLst>
                <a:path extrusionOk="0" h="687667" w="397549">
                  <a:moveTo>
                    <a:pt x="285469" y="0"/>
                  </a:moveTo>
                  <a:lnTo>
                    <a:pt x="397549" y="0"/>
                  </a:lnTo>
                  <a:lnTo>
                    <a:pt x="112080" y="687667"/>
                  </a:lnTo>
                  <a:lnTo>
                    <a:pt x="0" y="6876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317500" sx="102000" rotWithShape="0" algn="ctr" sy="102000">
                <a:srgbClr val="000000">
                  <a:alpha val="4784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2025 FIFA Club World Cup - Wikipedia" id="118" name="Google Shape;118;p2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66774" y="96840"/>
              <a:ext cx="719076" cy="71907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2013 - 2022 Theme">
  <a:themeElements>
    <a:clrScheme name="Custom 139">
      <a:dk1>
        <a:srgbClr val="000000"/>
      </a:dk1>
      <a:lt1>
        <a:srgbClr val="FFFFFF"/>
      </a:lt1>
      <a:dk2>
        <a:srgbClr val="000000"/>
      </a:dk2>
      <a:lt2>
        <a:srgbClr val="F7FBFF"/>
      </a:lt2>
      <a:accent1>
        <a:srgbClr val="E2B32E"/>
      </a:accent1>
      <a:accent2>
        <a:srgbClr val="FEF4F4"/>
      </a:accent2>
      <a:accent3>
        <a:srgbClr val="FFD300"/>
      </a:accent3>
      <a:accent4>
        <a:srgbClr val="F6C859"/>
      </a:accent4>
      <a:accent5>
        <a:srgbClr val="FFFFFF"/>
      </a:accent5>
      <a:accent6>
        <a:srgbClr val="494949"/>
      </a:accent6>
      <a:hlink>
        <a:srgbClr val="002060"/>
      </a:hlink>
      <a:folHlink>
        <a:srgbClr val="7030A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